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90" autoAdjust="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40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solidFill>
              <a:schemeClr val="accent1">
                <a:lumMod val="40000"/>
                <a:lumOff val="60000"/>
                <a:alpha val="40000"/>
              </a:schemeClr>
            </a:solidFill>
            <a:miter lim="800000"/>
          </a:ln>
          <a:effectLst>
            <a:innerShdw blurRad="457200">
              <a:schemeClr val="accent1">
                <a:alpha val="80000"/>
              </a:schemeClr>
            </a:innerShdw>
            <a:softEdge rad="3175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10" name="Picture 9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1" name="Picture 10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822" cy="1536192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3600" b="0" kern="12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873625" y="381000"/>
            <a:ext cx="3813175" cy="5697538"/>
          </a:xfr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457200">
              <a:schemeClr val="tx1">
                <a:lumMod val="50000"/>
                <a:lumOff val="50000"/>
                <a:alpha val="80000"/>
              </a:schemeClr>
            </a:innerShdw>
            <a:softEdge rad="127000"/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79984" y="2209799"/>
            <a:ext cx="3613792" cy="3222625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1800" b="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0"/>
          <p:cNvGrpSpPr/>
          <p:nvPr/>
        </p:nvGrpSpPr>
        <p:grpSpPr>
          <a:xfrm>
            <a:off x="0" y="0"/>
            <a:ext cx="7696200" cy="6858000"/>
            <a:chOff x="0" y="0"/>
            <a:chExt cx="7696200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16862"/>
            <a:stretch>
              <a:fillRect/>
            </a:stretch>
          </p:blipFill>
          <p:spPr>
            <a:xfrm>
              <a:off x="0" y="0"/>
              <a:ext cx="7467600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7428309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381001"/>
            <a:ext cx="1447800" cy="5697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381001"/>
            <a:ext cx="6705600" cy="56975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15"/>
          <p:cNvGrpSpPr/>
          <p:nvPr/>
        </p:nvGrpSpPr>
        <p:grpSpPr>
          <a:xfrm>
            <a:off x="0" y="0"/>
            <a:ext cx="1581220" cy="6858000"/>
            <a:chOff x="134471" y="0"/>
            <a:chExt cx="1581220" cy="685800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l="1471" r="83676"/>
            <a:stretch>
              <a:fillRect/>
            </a:stretch>
          </p:blipFill>
          <p:spPr>
            <a:xfrm>
              <a:off x="134471" y="0"/>
              <a:ext cx="1358153" cy="6858000"/>
            </a:xfrm>
            <a:prstGeom prst="rect">
              <a:avLst/>
            </a:prstGeom>
          </p:spPr>
        </p:pic>
        <p:pic>
          <p:nvPicPr>
            <p:cNvPr id="9" name="Picture 8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1447800" y="0"/>
              <a:ext cx="267891" cy="6858000"/>
            </a:xfrm>
            <a:prstGeom prst="rect">
              <a:avLst/>
            </a:prstGeom>
          </p:spPr>
        </p:pic>
      </p:grpSp>
      <p:grpSp>
        <p:nvGrpSpPr>
          <p:cNvPr id="11" name="Group 16"/>
          <p:cNvGrpSpPr/>
          <p:nvPr/>
        </p:nvGrpSpPr>
        <p:grpSpPr>
          <a:xfrm>
            <a:off x="7546266" y="0"/>
            <a:ext cx="1597734" cy="6858000"/>
            <a:chOff x="7413812" y="0"/>
            <a:chExt cx="1597734" cy="6858000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r="85125"/>
            <a:stretch>
              <a:fillRect/>
            </a:stretch>
          </p:blipFill>
          <p:spPr>
            <a:xfrm>
              <a:off x="7651376" y="0"/>
              <a:ext cx="136017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7413812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54200" y="3693645"/>
            <a:ext cx="5446713" cy="1470025"/>
          </a:xfrm>
        </p:spPr>
        <p:txBody>
          <a:bodyPr anchor="b" anchorCtr="0"/>
          <a:lstStyle>
            <a:lvl1pPr>
              <a:lnSpc>
                <a:spcPts val="6800"/>
              </a:lnSpc>
              <a:defRPr sz="650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54200" y="5204011"/>
            <a:ext cx="5446713" cy="851647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257800" y="6356350"/>
            <a:ext cx="2133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52600" y="6356350"/>
            <a:ext cx="28956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pic>
        <p:nvPicPr>
          <p:cNvPr id="15" name="Picture 14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4841209"/>
            <a:ext cx="6035040" cy="340391"/>
          </a:xfrm>
          <a:prstGeom prst="rect">
            <a:avLst/>
          </a:prstGeom>
        </p:spPr>
      </p:pic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3307977" y="950260"/>
            <a:ext cx="2528046" cy="2528046"/>
          </a:xfrm>
          <a:prstGeom prst="ellipse">
            <a:avLst/>
          </a:prstGeom>
          <a:solidFill>
            <a:schemeClr val="bg1">
              <a:lumMod val="85000"/>
            </a:schemeClr>
          </a:solidFill>
          <a:ln w="101600">
            <a:noFill/>
            <a:miter lim="800000"/>
          </a:ln>
          <a:effectLst>
            <a:innerShdw blurRad="762000">
              <a:schemeClr val="accent1">
                <a:alpha val="80000"/>
              </a:schemeClr>
            </a:innerShdw>
            <a:softEdge rad="317500"/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400"/>
              </a:spcBef>
              <a:buClr>
                <a:schemeClr val="accent1">
                  <a:lumMod val="60000"/>
                  <a:lumOff val="40000"/>
                </a:schemeClr>
              </a:buClr>
              <a:buFont typeface="Candara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200" y="1851212"/>
            <a:ext cx="5446714" cy="1730375"/>
          </a:xfrm>
        </p:spPr>
        <p:txBody>
          <a:bodyPr anchor="b" anchorCtr="0"/>
          <a:lstStyle>
            <a:lvl1pPr algn="ctr">
              <a:lnSpc>
                <a:spcPts val="6800"/>
              </a:lnSpc>
              <a:defRPr sz="6500" b="0" cap="none" baseline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54200" y="3576918"/>
            <a:ext cx="5446714" cy="829982"/>
          </a:xfrm>
        </p:spPr>
        <p:txBody>
          <a:bodyPr anchor="t" anchorCtr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  <p:grpSp>
        <p:nvGrpSpPr>
          <p:cNvPr id="7" name="Group 9"/>
          <p:cNvGrpSpPr/>
          <p:nvPr/>
        </p:nvGrpSpPr>
        <p:grpSpPr>
          <a:xfrm>
            <a:off x="0" y="0"/>
            <a:ext cx="9144000" cy="1191256"/>
            <a:chOff x="0" y="0"/>
            <a:chExt cx="9144000" cy="1191256"/>
          </a:xfrm>
        </p:grpSpPr>
        <p:pic>
          <p:nvPicPr>
            <p:cNvPr id="8" name="Picture 7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9" name="Picture 8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grpSp>
        <p:nvGrpSpPr>
          <p:cNvPr id="10" name="Group 10"/>
          <p:cNvGrpSpPr/>
          <p:nvPr/>
        </p:nvGrpSpPr>
        <p:grpSpPr>
          <a:xfrm flipV="1">
            <a:off x="0" y="5666744"/>
            <a:ext cx="9144000" cy="1191256"/>
            <a:chOff x="0" y="0"/>
            <a:chExt cx="9144000" cy="1191256"/>
          </a:xfrm>
        </p:grpSpPr>
        <p:pic>
          <p:nvPicPr>
            <p:cNvPr id="12" name="Picture 11" descr="Overlay-Blank.jpg"/>
            <p:cNvPicPr>
              <a:picLocks noChangeAspect="1"/>
            </p:cNvPicPr>
            <p:nvPr userDrawn="1"/>
          </p:nvPicPr>
          <p:blipFill>
            <a:blip r:embed="rId2"/>
            <a:srcRect b="85555"/>
            <a:stretch>
              <a:fillRect/>
            </a:stretch>
          </p:blipFill>
          <p:spPr>
            <a:xfrm>
              <a:off x="0" y="0"/>
              <a:ext cx="9144000" cy="990600"/>
            </a:xfrm>
            <a:prstGeom prst="rect">
              <a:avLst/>
            </a:prstGeom>
          </p:spPr>
        </p:pic>
        <p:pic>
          <p:nvPicPr>
            <p:cNvPr id="13" name="Picture 12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V="1">
              <a:off x="0" y="923365"/>
              <a:ext cx="9144000" cy="267891"/>
            </a:xfrm>
            <a:prstGeom prst="rect">
              <a:avLst/>
            </a:prstGeom>
          </p:spPr>
        </p:pic>
      </p:grpSp>
      <p:pic>
        <p:nvPicPr>
          <p:cNvPr id="14" name="Picture 13" descr="HR-Color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54480" y="3258805"/>
            <a:ext cx="6035040" cy="340391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0" name="Picture 9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92162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6534" y="1774825"/>
            <a:ext cx="3566160" cy="43037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11" name="Picture 10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12" name="Picture 11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7240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7240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66048" y="1879320"/>
            <a:ext cx="3566160" cy="639762"/>
          </a:xfrm>
        </p:spPr>
        <p:txBody>
          <a:bodyPr anchor="b" anchorCtr="0">
            <a:noAutofit/>
          </a:bodyPr>
          <a:lstStyle>
            <a:lvl1pPr marL="0" indent="0" algn="ctr">
              <a:spcBef>
                <a:spcPts val="0"/>
              </a:spcBef>
              <a:buNone/>
              <a:defRPr sz="2800" b="0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66048" y="2590799"/>
            <a:ext cx="3566160" cy="3487739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  <p:pic>
        <p:nvPicPr>
          <p:cNvPr id="14" name="Picture 13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4766048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  <p:pic>
        <p:nvPicPr>
          <p:cNvPr id="15" name="Picture 14" descr="Overlay-HorizontalBridge.jpg"/>
          <p:cNvPicPr>
            <a:picLocks noChangeAspect="1"/>
          </p:cNvPicPr>
          <p:nvPr/>
        </p:nvPicPr>
        <p:blipFill>
          <a:blip r:embed="rId3"/>
          <a:srcRect t="23425" r="61031" b="39764"/>
          <a:stretch>
            <a:fillRect/>
          </a:stretch>
        </p:blipFill>
        <p:spPr>
          <a:xfrm>
            <a:off x="780052" y="2460812"/>
            <a:ext cx="3563348" cy="98613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</p:pic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0" y="1372650"/>
            <a:ext cx="9144000" cy="5485350"/>
            <a:chOff x="0" y="1372650"/>
            <a:chExt cx="9144000" cy="5485350"/>
          </a:xfrm>
        </p:grpSpPr>
        <p:pic>
          <p:nvPicPr>
            <p:cNvPr id="7" name="Picture 6" descr="Overlay-Blank.jpg"/>
            <p:cNvPicPr>
              <a:picLocks noChangeAspect="1"/>
            </p:cNvPicPr>
            <p:nvPr userDrawn="1"/>
          </p:nvPicPr>
          <p:blipFill>
            <a:blip r:embed="rId2"/>
            <a:srcRect t="23333"/>
            <a:stretch>
              <a:fillRect/>
            </a:stretch>
          </p:blipFill>
          <p:spPr>
            <a:xfrm>
              <a:off x="0" y="1600200"/>
              <a:ext cx="9144000" cy="5257800"/>
            </a:xfrm>
            <a:prstGeom prst="rect">
              <a:avLst/>
            </a:prstGeom>
          </p:spPr>
        </p:pic>
        <p:pic>
          <p:nvPicPr>
            <p:cNvPr id="8" name="Picture 7" descr="Overlay-Horizont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0" y="1372650"/>
              <a:ext cx="9144000" cy="267891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Overlay-Blan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1"/>
          <p:cNvGrpSpPr/>
          <p:nvPr/>
        </p:nvGrpSpPr>
        <p:grpSpPr>
          <a:xfrm>
            <a:off x="4267200" y="0"/>
            <a:ext cx="4876800" cy="6858000"/>
            <a:chOff x="4267200" y="0"/>
            <a:chExt cx="4876800" cy="6858000"/>
          </a:xfrm>
        </p:grpSpPr>
        <p:pic>
          <p:nvPicPr>
            <p:cNvPr id="9" name="Picture 8" descr="Overlay-Blank.jpg"/>
            <p:cNvPicPr>
              <a:picLocks noChangeAspect="1"/>
            </p:cNvPicPr>
            <p:nvPr userDrawn="1"/>
          </p:nvPicPr>
          <p:blipFill>
            <a:blip r:embed="rId2"/>
            <a:srcRect l="4302" r="46875"/>
            <a:stretch>
              <a:fillRect/>
            </a:stretch>
          </p:blipFill>
          <p:spPr>
            <a:xfrm>
              <a:off x="4495800" y="0"/>
              <a:ext cx="4648200" cy="6858000"/>
            </a:xfrm>
            <a:prstGeom prst="rect">
              <a:avLst/>
            </a:prstGeom>
          </p:spPr>
        </p:pic>
        <p:pic>
          <p:nvPicPr>
            <p:cNvPr id="10" name="Picture 9" descr="Overlay-VerticalBridge.jpg"/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 flipH="1">
              <a:off x="4267200" y="0"/>
              <a:ext cx="267891" cy="6858000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3612776" cy="1537447"/>
          </a:xfrm>
        </p:spPr>
        <p:txBody>
          <a:bodyPr anchor="b"/>
          <a:lstStyle>
            <a:lvl1pPr algn="ctr">
              <a:lnSpc>
                <a:spcPct val="100000"/>
              </a:lnSpc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85859" y="381001"/>
            <a:ext cx="3813174" cy="5697537"/>
          </a:xfrm>
        </p:spPr>
        <p:txBody>
          <a:bodyPr>
            <a:normAutofit/>
          </a:bodyPr>
          <a:lstStyle>
            <a:lvl1pPr>
              <a:defRPr sz="2400" b="0"/>
            </a:lvl1pPr>
            <a:lvl2pPr>
              <a:defRPr sz="2200" b="0"/>
            </a:lvl2pPr>
            <a:lvl3pPr>
              <a:defRPr sz="2000" b="0"/>
            </a:lvl3pPr>
            <a:lvl4pPr>
              <a:defRPr sz="1800" b="0"/>
            </a:lvl4pPr>
            <a:lvl5pPr>
              <a:defRPr sz="1800" b="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2209801"/>
            <a:ext cx="3612776" cy="3200400"/>
          </a:xfrm>
        </p:spPr>
        <p:txBody>
          <a:bodyPr>
            <a:normAutofit/>
          </a:bodyPr>
          <a:lstStyle>
            <a:lvl1pPr marL="0" indent="0" algn="ctr"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7200" y="6356350"/>
            <a:ext cx="609600" cy="365125"/>
          </a:xfrm>
        </p:spPr>
        <p:txBody>
          <a:bodyPr/>
          <a:lstStyle>
            <a:lvl1pPr algn="ctr">
              <a:defRPr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2162" y="40341"/>
            <a:ext cx="7570787" cy="14119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2162" y="1761565"/>
            <a:ext cx="7570787" cy="42896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3970F2FA-444E-964A-9D5A-D50207732176}" type="datetimeFigureOut">
              <a:rPr lang="en-US" smtClean="0"/>
              <a:t>4/10/2013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267200" y="6356350"/>
            <a:ext cx="60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fld id="{64D1BE5E-D001-7E40-A799-6BBAEC9F015E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72035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40000"/>
                    <a:lumOff val="60000"/>
                  </a:schemeClr>
                </a:solidFill>
              </a:defRPr>
            </a:lvl1pPr>
          </a:lstStyle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ransition>
    <p:random/>
  </p:transition>
  <p:txStyles>
    <p:titleStyle>
      <a:lvl1pPr algn="ctr" defTabSz="914400" rtl="0" eaLnBrk="1" latinLnBrk="0" hangingPunct="1">
        <a:lnSpc>
          <a:spcPts val="6000"/>
        </a:lnSpc>
        <a:spcBef>
          <a:spcPct val="0"/>
        </a:spcBef>
        <a:buNone/>
        <a:defRPr sz="5400" kern="1200">
          <a:solidFill>
            <a:schemeClr val="tx2"/>
          </a:solidFill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4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600" kern="1200">
          <a:solidFill>
            <a:schemeClr val="tx2"/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tx2"/>
        </a:buClr>
        <a:buFont typeface="Candara" pitchFamily="34" charset="0"/>
        <a:buChar char="•"/>
        <a:defRPr sz="2200" kern="1200">
          <a:solidFill>
            <a:schemeClr val="tx2"/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Font typeface="Candara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iencedaily.com/releases/2009/03/090331183800.htm" TargetMode="External"/><Relationship Id="rId2" Type="http://schemas.openxmlformats.org/officeDocument/2006/relationships/hyperlink" Target="http://www.youtube.com/watch?v=SiLMzFo9TO4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hyperlink" Target="http://theactivegamingcompany.com-" TargetMode="External"/><Relationship Id="rId3" Type="http://schemas.openxmlformats.org/officeDocument/2006/relationships/hyperlink" Target="http://www.youtube.com/watch?v=SiLMzFo9TO4" TargetMode="External"/><Relationship Id="rId7" Type="http://schemas.openxmlformats.org/officeDocument/2006/relationships/hyperlink" Target="http://www.portomission.com/Album/Cities_branches/ctyOvar.html" TargetMode="External"/><Relationship Id="rId2" Type="http://schemas.openxmlformats.org/officeDocument/2006/relationships/hyperlink" Target="http://www.sciencedaily.com/releases/2009/03/090331183800.ht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ommons.wikimedia.org/wiki/File:Walrus_hunting.jpg" TargetMode="External"/><Relationship Id="rId5" Type="http://schemas.openxmlformats.org/officeDocument/2006/relationships/hyperlink" Target="http://askinyourface.com/2011/10/24/greener-by-the-minute-10-ways-kids-can-live-green/kids-planting-tree/http:/www.boston.com/bigpicture/2012/06/pedal_power.html" TargetMode="External"/><Relationship Id="rId4" Type="http://schemas.openxmlformats.org/officeDocument/2006/relationships/hyperlink" Target="http://tlc.howstuffworks.com/family/after-school-activities13.htm" TargetMode="External"/><Relationship Id="rId9" Type="http://schemas.openxmlformats.org/officeDocument/2006/relationships/hyperlink" Target="http://news.holycross.edu/blog/2011/09/06/holy-cross-community-walks-to-fight-cancer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Physical Activity in the School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Ms. Jones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</a:t>
            </a:r>
            <a:endParaRPr lang="en-US" dirty="0"/>
          </a:p>
        </p:txBody>
      </p:sp>
      <p:pic>
        <p:nvPicPr>
          <p:cNvPr id="4" name="Picture 3" descr="jump-rope-rela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4000" y="2400300"/>
            <a:ext cx="5080000" cy="44577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70" y="1600201"/>
            <a:ext cx="3633374" cy="3562111"/>
          </a:xfr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8064A2"/>
                </a:solidFill>
              </a:rPr>
              <a:t>	Math </a:t>
            </a:r>
            <a:r>
              <a:rPr lang="en-US" sz="2000" dirty="0">
                <a:solidFill>
                  <a:srgbClr val="8064A2"/>
                </a:solidFill>
              </a:rPr>
              <a:t>Class- Data can be </a:t>
            </a:r>
            <a:r>
              <a:rPr lang="en-US" sz="2000" dirty="0" smtClean="0">
                <a:solidFill>
                  <a:srgbClr val="8064A2"/>
                </a:solidFill>
              </a:rPr>
              <a:t>created in </a:t>
            </a:r>
            <a:r>
              <a:rPr lang="en-US" sz="2000" dirty="0">
                <a:solidFill>
                  <a:srgbClr val="8064A2"/>
                </a:solidFill>
              </a:rPr>
              <a:t>a number of ways. If the students are learning how to make graphs and </a:t>
            </a:r>
            <a:r>
              <a:rPr lang="en-US" sz="2000" dirty="0" smtClean="0">
                <a:solidFill>
                  <a:srgbClr val="8064A2"/>
                </a:solidFill>
              </a:rPr>
              <a:t>tables </a:t>
            </a:r>
            <a:r>
              <a:rPr lang="en-US" sz="2000" dirty="0">
                <a:solidFill>
                  <a:srgbClr val="8064A2"/>
                </a:solidFill>
              </a:rPr>
              <a:t>have them</a:t>
            </a:r>
            <a:r>
              <a:rPr lang="en-US" sz="2000" dirty="0" smtClean="0">
                <a:solidFill>
                  <a:srgbClr val="8064A2"/>
                </a:solidFill>
              </a:rPr>
              <a:t> use data that they create.  </a:t>
            </a:r>
          </a:p>
          <a:p>
            <a:pPr>
              <a:buNone/>
            </a:pPr>
            <a:r>
              <a:rPr lang="en-US" sz="2000" dirty="0" smtClean="0">
                <a:solidFill>
                  <a:srgbClr val="8064A2"/>
                </a:solidFill>
              </a:rPr>
              <a:t>	Example: Have students see how many times they can jump rope. </a:t>
            </a:r>
            <a:endParaRPr lang="en-US" sz="2000" dirty="0">
              <a:solidFill>
                <a:srgbClr val="8064A2"/>
              </a:solidFill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Science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71639" y="1928306"/>
            <a:ext cx="4191310" cy="412287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Having </a:t>
            </a:r>
            <a:r>
              <a:rPr lang="en-US" dirty="0"/>
              <a:t>the students create their own gardens will incorporate physical activity by:</a:t>
            </a:r>
            <a:r>
              <a:rPr lang="en-US" dirty="0" smtClean="0"/>
              <a:t> </a:t>
            </a:r>
          </a:p>
          <a:p>
            <a:pPr lvl="0"/>
            <a:r>
              <a:rPr lang="en-US" dirty="0"/>
              <a:t>having them dig up dirt to use in with the soil</a:t>
            </a:r>
          </a:p>
          <a:p>
            <a:pPr lvl="0"/>
            <a:r>
              <a:rPr lang="en-US" dirty="0"/>
              <a:t>having students haul the water used in the irrigation on the soil</a:t>
            </a:r>
          </a:p>
          <a:p>
            <a:pPr lvl="0"/>
            <a:r>
              <a:rPr lang="en-US" dirty="0"/>
              <a:t>having the students puts in seeds with hands instead of tools</a:t>
            </a:r>
          </a:p>
          <a:p>
            <a:pPr lvl="0"/>
            <a:r>
              <a:rPr lang="en-US" dirty="0"/>
              <a:t>having students build the boxes in which they put their plants in</a:t>
            </a:r>
          </a:p>
          <a:p>
            <a:endParaRPr lang="en-US" dirty="0"/>
          </a:p>
        </p:txBody>
      </p:sp>
      <p:pic>
        <p:nvPicPr>
          <p:cNvPr id="4" name="Picture 3" descr="kids-planting-tree-300x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288" y="1593487"/>
            <a:ext cx="3810000" cy="254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</a:t>
            </a:r>
            <a:endParaRPr lang="en-US" dirty="0"/>
          </a:p>
        </p:txBody>
      </p:sp>
      <p:pic>
        <p:nvPicPr>
          <p:cNvPr id="4" name="Picture 3" descr="bp3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16614" y="1761565"/>
            <a:ext cx="4310015" cy="2916879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0884" y="4134732"/>
            <a:ext cx="4287356" cy="2246769"/>
          </a:xfr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/>
              <a:t> When students have independent reading time, have </a:t>
            </a:r>
            <a:r>
              <a:rPr lang="en-US" dirty="0" smtClean="0"/>
              <a:t>them </a:t>
            </a:r>
            <a:r>
              <a:rPr lang="en-US" dirty="0"/>
              <a:t>ride a stationary bike or </a:t>
            </a:r>
            <a:r>
              <a:rPr lang="en-US" dirty="0" smtClean="0"/>
              <a:t>walk </a:t>
            </a:r>
            <a:r>
              <a:rPr lang="en-US" dirty="0"/>
              <a:t>on a </a:t>
            </a:r>
            <a:r>
              <a:rPr lang="en-US" dirty="0" smtClean="0"/>
              <a:t>treadmill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Historically people didn’t have to incorporate “physical activity” time in their lives because everything they did was physical active.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800px-Walrus_huntin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6705" y="3744202"/>
            <a:ext cx="2802821" cy="1503013"/>
          </a:xfrm>
          <a:prstGeom prst="rect">
            <a:avLst/>
          </a:prstGeom>
        </p:spPr>
      </p:pic>
      <p:pic>
        <p:nvPicPr>
          <p:cNvPr id="5" name="Picture 4" descr="OvarWasher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05349" y="3909259"/>
            <a:ext cx="3657600" cy="2414016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37127" y="3207662"/>
            <a:ext cx="4190180" cy="3207661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/>
              <a:t>By starting the class with a quick yoga session, or free activity time will get the “</a:t>
            </a:r>
            <a:r>
              <a:rPr lang="en-US" dirty="0" smtClean="0"/>
              <a:t>Juices” </a:t>
            </a:r>
            <a:r>
              <a:rPr lang="en-US" dirty="0"/>
              <a:t>flowing.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 descr="Dance1a3-300x20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1097" y="1515146"/>
            <a:ext cx="4536030" cy="3024020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596" y="1761565"/>
            <a:ext cx="3059202" cy="4551781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dirty="0" smtClean="0"/>
              <a:t>Physically active students will make an influence on their parents which in turn will be an impact on the community!</a:t>
            </a:r>
            <a:endParaRPr lang="en-US" dirty="0"/>
          </a:p>
        </p:txBody>
      </p:sp>
      <p:pic>
        <p:nvPicPr>
          <p:cNvPr id="4" name="Picture 3" descr="centered.php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5553" y="3126796"/>
            <a:ext cx="5257396" cy="3501425"/>
          </a:xfrm>
          <a:prstGeom prst="rect">
            <a:avLst/>
          </a:prstGeom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Daily Show </a:t>
            </a:r>
            <a:r>
              <a:rPr lang="en-US" dirty="0" smtClean="0"/>
              <a:t>about a school in Illinois</a:t>
            </a:r>
          </a:p>
          <a:p>
            <a:r>
              <a:rPr lang="en-US" dirty="0" smtClean="0">
                <a:hlinkClick r:id="rId3"/>
              </a:rPr>
              <a:t>Article </a:t>
            </a:r>
            <a:r>
              <a:rPr lang="en-US" dirty="0" smtClean="0"/>
              <a:t>on how implementing physical activity can help students ability to pay attention</a:t>
            </a:r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Refernces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>
                <a:hlinkClick r:id="rId2"/>
              </a:rPr>
              <a:t>http://www.sciencedaily.com/releases/2009/03/090331183800.htm</a:t>
            </a:r>
            <a:r>
              <a:rPr lang="en-US" sz="1200" dirty="0" smtClean="0"/>
              <a:t> -Article</a:t>
            </a:r>
          </a:p>
          <a:p>
            <a:r>
              <a:rPr lang="en-US" sz="12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  <a:hlinkClick r:id="rId3"/>
              </a:rPr>
              <a:t>http://www.youtube.com/watch?v=SiLMzFo9TO4</a:t>
            </a:r>
            <a:r>
              <a:rPr lang="en-US" sz="1200" dirty="0" smtClean="0">
                <a:solidFill>
                  <a:srgbClr val="000000"/>
                </a:solidFill>
                <a:latin typeface="Lucida Grande"/>
                <a:ea typeface="Lucida Grande"/>
                <a:cs typeface="Lucida Grande"/>
              </a:rPr>
              <a:t> -Video on implementing physical activity </a:t>
            </a:r>
          </a:p>
          <a:p>
            <a:r>
              <a:rPr lang="en-US" sz="1200" dirty="0" smtClean="0">
                <a:hlinkClick r:id="rId4"/>
              </a:rPr>
              <a:t>http://tlc.howstuffworks.com/family/after-school-activities13.htm</a:t>
            </a:r>
            <a:r>
              <a:rPr lang="en-US" sz="1200" dirty="0" smtClean="0"/>
              <a:t> -image on page 2</a:t>
            </a:r>
          </a:p>
          <a:p>
            <a:r>
              <a:rPr lang="en-US" sz="1200" dirty="0" smtClean="0">
                <a:hlinkClick r:id="rId5"/>
              </a:rPr>
              <a:t>http://askinyourface.com/2011/10/24/greener-by-the-minute-10-ways-kids-can-live-green/kids-planting-tree/http://www.boston.com/bigpicture/2012/06/pedal_power.html</a:t>
            </a:r>
            <a:r>
              <a:rPr lang="en-US" sz="1200" dirty="0" smtClean="0"/>
              <a:t> -image on page 3</a:t>
            </a:r>
          </a:p>
          <a:p>
            <a:r>
              <a:rPr lang="en-US" sz="1200" u="sng" dirty="0" smtClean="0">
                <a:hlinkClick r:id="rId6"/>
              </a:rPr>
              <a:t>http://commons.wikimedia.org/wiki/File:Walrus_hunting.jpg</a:t>
            </a:r>
            <a:r>
              <a:rPr lang="en-US" sz="1200" u="sng" dirty="0" smtClean="0"/>
              <a:t>  </a:t>
            </a:r>
            <a:r>
              <a:rPr lang="en-US" sz="1200" dirty="0" smtClean="0"/>
              <a:t>image on page 5</a:t>
            </a:r>
            <a:endParaRPr lang="en-US" sz="1200" u="sng" dirty="0" smtClean="0"/>
          </a:p>
          <a:p>
            <a:r>
              <a:rPr lang="en-US" sz="1200" dirty="0" smtClean="0">
                <a:hlinkClick r:id="rId7"/>
              </a:rPr>
              <a:t>http://www.portomission.com/Album/Cities_branches/ctyOvar.html</a:t>
            </a:r>
            <a:r>
              <a:rPr lang="en-US" sz="1200" dirty="0" smtClean="0"/>
              <a:t> -image on page 5</a:t>
            </a:r>
            <a:endParaRPr lang="en-US" sz="1200" u="sng" dirty="0" smtClean="0"/>
          </a:p>
          <a:p>
            <a:r>
              <a:rPr lang="en-US" sz="1200" dirty="0" smtClean="0">
                <a:hlinkClick r:id="rId8"/>
              </a:rPr>
              <a:t>http://theactivegamingcompany.com-</a:t>
            </a:r>
            <a:r>
              <a:rPr lang="en-US" sz="1200" dirty="0" smtClean="0"/>
              <a:t> image on page 6</a:t>
            </a:r>
          </a:p>
          <a:p>
            <a:r>
              <a:rPr lang="en-US" sz="1200" dirty="0" smtClean="0">
                <a:hlinkClick r:id="rId9"/>
              </a:rPr>
              <a:t>http://news.holycross.edu/blog/2011/09/06/holy-cross-community-walks-to-fight-cancer/</a:t>
            </a:r>
            <a:r>
              <a:rPr lang="en-US" sz="1200" dirty="0" smtClean="0"/>
              <a:t> -image on page 7</a:t>
            </a:r>
          </a:p>
          <a:p>
            <a:endParaRPr lang="en-US" sz="1200" dirty="0" smtClean="0"/>
          </a:p>
          <a:p>
            <a:pPr lvl="0"/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/>
          </a:p>
          <a:p>
            <a:endParaRPr lang="en-US" sz="1200" dirty="0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  <a:p>
            <a:endParaRPr lang="en-US" sz="1200" dirty="0" smtClean="0">
              <a:solidFill>
                <a:srgbClr val="000000"/>
              </a:solidFill>
              <a:latin typeface="Lucida Grande"/>
              <a:ea typeface="Lucida Grande"/>
              <a:cs typeface="Lucida Grande"/>
            </a:endParaRPr>
          </a:p>
          <a:p>
            <a:pPr>
              <a:buNone/>
            </a:pPr>
            <a:endParaRPr lang="en-US" sz="1200" dirty="0" smtClean="0"/>
          </a:p>
          <a:p>
            <a:endParaRPr lang="en-US" sz="1200" dirty="0" smtClean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Infusion">
  <a:themeElements>
    <a:clrScheme name="Infusion">
      <a:dk1>
        <a:sysClr val="windowText" lastClr="000000"/>
      </a:dk1>
      <a:lt1>
        <a:sysClr val="window" lastClr="FFFFFF"/>
      </a:lt1>
      <a:dk2>
        <a:srgbClr val="2F1F58"/>
      </a:dk2>
      <a:lt2>
        <a:srgbClr val="B7A9E0"/>
      </a:lt2>
      <a:accent1>
        <a:srgbClr val="8C73D0"/>
      </a:accent1>
      <a:accent2>
        <a:srgbClr val="C2E8C4"/>
      </a:accent2>
      <a:accent3>
        <a:srgbClr val="C5A6E8"/>
      </a:accent3>
      <a:accent4>
        <a:srgbClr val="B45EC7"/>
      </a:accent4>
      <a:accent5>
        <a:srgbClr val="9FDAFB"/>
      </a:accent5>
      <a:accent6>
        <a:srgbClr val="95C5B0"/>
      </a:accent6>
      <a:hlink>
        <a:srgbClr val="744AE0"/>
      </a:hlink>
      <a:folHlink>
        <a:srgbClr val="8D8AD1"/>
      </a:folHlink>
    </a:clrScheme>
    <a:fontScheme name="Infusion">
      <a:majorFont>
        <a:latin typeface="Mistral"/>
        <a:ea typeface=""/>
        <a:cs typeface=""/>
        <a:font script="Jpan" typeface="ＭＳ Ｐ明朝"/>
      </a:majorFont>
      <a:minorFont>
        <a:latin typeface="Candara"/>
        <a:ea typeface=""/>
        <a:cs typeface=""/>
        <a:font script="Jpan" typeface="メイリオ"/>
      </a:minorFont>
    </a:fontScheme>
    <a:fmtScheme name="Infusion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300000"/>
                <a:lumMod val="125000"/>
              </a:schemeClr>
            </a:duotone>
          </a:blip>
          <a:tile tx="0" ty="0" sx="50000" sy="5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70000"/>
                <a:satMod val="120000"/>
              </a:schemeClr>
              <a:schemeClr val="phClr">
                <a:tint val="70000"/>
                <a:satMod val="135000"/>
              </a:schemeClr>
            </a:duotone>
          </a:blip>
          <a:tile tx="0" ty="0" sx="40000" sy="40000" flip="none" algn="tl"/>
        </a:blipFill>
      </a:fillStyleLst>
      <a:lnStyleLst>
        <a:ln w="38100" cap="flat" cmpd="sng" algn="ctr">
          <a:solidFill>
            <a:schemeClr val="phClr">
              <a:alpha val="70000"/>
              <a:satMod val="105000"/>
            </a:schemeClr>
          </a:solidFill>
          <a:prstDash val="solid"/>
          <a:miter/>
        </a:ln>
        <a:ln w="50800" cap="flat" cmpd="sng" algn="ctr">
          <a:solidFill>
            <a:schemeClr val="phClr">
              <a:alpha val="50000"/>
            </a:schemeClr>
          </a:solidFill>
          <a:prstDash val="solid"/>
          <a:miter/>
        </a:ln>
        <a:ln w="88900" cap="flat" cmpd="sng" algn="ctr">
          <a:solidFill>
            <a:schemeClr val="phClr">
              <a:alpha val="40000"/>
            </a:schemeClr>
          </a:solidFill>
          <a:prstDash val="solid"/>
          <a:miter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innerShdw blurRad="190500" dir="13500000">
              <a:srgbClr val="000000">
                <a:alpha val="50000"/>
              </a:srgbClr>
            </a:innerShdw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blipFill rotWithShape="1">
          <a:blip xmlns:r="http://schemas.openxmlformats.org/officeDocument/2006/relationships" r:embed="rId3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4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  <a:blipFill rotWithShape="1">
          <a:blip xmlns:r="http://schemas.openxmlformats.org/officeDocument/2006/relationships" r:embed="rId5">
            <a:duotone>
              <a:schemeClr val="phClr">
                <a:shade val="70000"/>
                <a:satMod val="500000"/>
                <a:lumMod val="50000"/>
              </a:schemeClr>
              <a:schemeClr val="phClr">
                <a:satMod val="800000"/>
                <a:lumMod val="25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Infusion.thmx</Template>
  <TotalTime>99</TotalTime>
  <Words>240</Words>
  <Application>Microsoft Office PowerPoint</Application>
  <PresentationFormat>On-screen Show (4:3)</PresentationFormat>
  <Paragraphs>35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Candara</vt:lpstr>
      <vt:lpstr>Lucida Grande</vt:lpstr>
      <vt:lpstr>Mistral</vt:lpstr>
      <vt:lpstr>Infusion</vt:lpstr>
      <vt:lpstr>Physical Activity in the School </vt:lpstr>
      <vt:lpstr>Math</vt:lpstr>
      <vt:lpstr>Science</vt:lpstr>
      <vt:lpstr>English</vt:lpstr>
      <vt:lpstr>History</vt:lpstr>
      <vt:lpstr>Health</vt:lpstr>
      <vt:lpstr>PowerPoint Presentation</vt:lpstr>
      <vt:lpstr>PowerPoint Presentation</vt:lpstr>
      <vt:lpstr>Refernces</vt:lpstr>
    </vt:vector>
  </TitlesOfParts>
  <Company>92464-270-3138562-12571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Physical Activity in the School</dc:title>
  <dc:creator>University of Maine at Farmington</dc:creator>
  <cp:lastModifiedBy>Amy Jones</cp:lastModifiedBy>
  <cp:revision>3</cp:revision>
  <dcterms:created xsi:type="dcterms:W3CDTF">2013-04-10T12:02:16Z</dcterms:created>
  <dcterms:modified xsi:type="dcterms:W3CDTF">2013-04-10T15:11:03Z</dcterms:modified>
</cp:coreProperties>
</file>